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69" r:id="rId6"/>
    <p:sldId id="259" r:id="rId7"/>
    <p:sldId id="260" r:id="rId8"/>
    <p:sldId id="281" r:id="rId9"/>
    <p:sldId id="261" r:id="rId10"/>
    <p:sldId id="262" r:id="rId11"/>
    <p:sldId id="263" r:id="rId12"/>
    <p:sldId id="264" r:id="rId13"/>
    <p:sldId id="282" r:id="rId14"/>
    <p:sldId id="267" r:id="rId15"/>
    <p:sldId id="266" r:id="rId16"/>
    <p:sldId id="268" r:id="rId17"/>
    <p:sldId id="275" r:id="rId18"/>
    <p:sldId id="273" r:id="rId19"/>
    <p:sldId id="274" r:id="rId20"/>
    <p:sldId id="265" r:id="rId21"/>
    <p:sldId id="276" r:id="rId22"/>
    <p:sldId id="278" r:id="rId23"/>
    <p:sldId id="272" r:id="rId24"/>
    <p:sldId id="277" r:id="rId25"/>
    <p:sldId id="279" r:id="rId26"/>
    <p:sldId id="271" r:id="rId27"/>
    <p:sldId id="280" r:id="rId28"/>
    <p:sldId id="270"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crd.maps.arcgis.com/apps/Cascade/index.html?appid=03d490639b2041c89302c1fcfcdc2d8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C6C1-B19E-43C4-8028-41D2905E427E}"/>
              </a:ext>
            </a:extLst>
          </p:cNvPr>
          <p:cNvSpPr>
            <a:spLocks noGrp="1"/>
          </p:cNvSpPr>
          <p:nvPr>
            <p:ph type="ctr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br>
              <a:rPr kumimoji="0" lang="en-US" sz="49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br>
            <a:br>
              <a:rPr kumimoji="0" lang="en-US" sz="49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br>
            <a:r>
              <a:rPr kumimoji="0" lang="en-US" sz="44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t>Comprehensive Economic Development Strategy (CEDS) Data </a:t>
            </a:r>
            <a:br>
              <a:rPr kumimoji="0" lang="en-US" sz="53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br>
            <a:r>
              <a:rPr kumimoji="0" lang="en-US" sz="31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t>for</a:t>
            </a:r>
            <a:r>
              <a:rPr kumimoji="0" lang="en-US" sz="53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t> </a:t>
            </a:r>
            <a:r>
              <a:rPr kumimoji="0" lang="en-US" sz="27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t>ECIRPD</a:t>
            </a:r>
            <a:br>
              <a:rPr kumimoji="0" lang="en-US" sz="6000" b="1" i="0" u="none" strike="noStrike" kern="1200" cap="none" spc="0" normalizeH="0" baseline="0" noProof="0" dirty="0">
                <a:ln>
                  <a:noFill/>
                </a:ln>
                <a:solidFill>
                  <a:prstClr val="black">
                    <a:lumMod val="85000"/>
                    <a:lumOff val="15000"/>
                  </a:prstClr>
                </a:solidFill>
                <a:effectLst/>
                <a:uLnTx/>
                <a:uFillTx/>
                <a:latin typeface="Franklin Gothic Medium" panose="020B0603020102020204" pitchFamily="34" charset="0"/>
                <a:ea typeface="+mn-ea"/>
                <a:cs typeface="Poppins SemiBold" panose="00000700000000000000" pitchFamily="2" charset="0"/>
              </a:rPr>
            </a:br>
            <a:endParaRPr lang="en-US" dirty="0"/>
          </a:p>
        </p:txBody>
      </p:sp>
      <p:sp>
        <p:nvSpPr>
          <p:cNvPr id="3" name="Subtitle 2">
            <a:extLst>
              <a:ext uri="{FF2B5EF4-FFF2-40B4-BE49-F238E27FC236}">
                <a16:creationId xmlns:a16="http://schemas.microsoft.com/office/drawing/2014/main" id="{82633753-FE2B-43AB-886E-8B346CF67852}"/>
              </a:ext>
            </a:extLst>
          </p:cNvPr>
          <p:cNvSpPr>
            <a:spLocks noGrp="1"/>
          </p:cNvSpPr>
          <p:nvPr>
            <p:ph type="subTitle" idx="1"/>
          </p:nvPr>
        </p:nvSpPr>
        <p:spPr>
          <a:xfrm>
            <a:off x="1100015" y="4670245"/>
            <a:ext cx="7514596" cy="1114537"/>
          </a:xfrm>
        </p:spPr>
        <p:txBody>
          <a:bodyPr>
            <a:normAutofit fontScale="85000" lnSpcReduction="20000"/>
          </a:bodyPr>
          <a:lstStyle/>
          <a:p>
            <a:r>
              <a:rPr lang="en-US" sz="1400" dirty="0"/>
              <a:t>Annie Cruz-Porter, PhD</a:t>
            </a:r>
          </a:p>
          <a:p>
            <a:r>
              <a:rPr lang="en-US" sz="1400" dirty="0"/>
              <a:t>Community and Regional Development Specialist</a:t>
            </a:r>
          </a:p>
          <a:p>
            <a:r>
              <a:rPr lang="en-US" sz="1400" dirty="0"/>
              <a:t>Purdue Center for Regional Development</a:t>
            </a:r>
          </a:p>
          <a:p>
            <a:r>
              <a:rPr lang="en-US" sz="1400" dirty="0"/>
              <a:t>August 2024</a:t>
            </a:r>
          </a:p>
        </p:txBody>
      </p:sp>
      <p:pic>
        <p:nvPicPr>
          <p:cNvPr id="4" name="Picture 3">
            <a:extLst>
              <a:ext uri="{FF2B5EF4-FFF2-40B4-BE49-F238E27FC236}">
                <a16:creationId xmlns:a16="http://schemas.microsoft.com/office/drawing/2014/main" id="{5FD73257-C85A-41E1-A25A-8BD262B31F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8886" y="6191187"/>
            <a:ext cx="4318000" cy="457200"/>
          </a:xfrm>
          <a:prstGeom prst="rect">
            <a:avLst/>
          </a:prstGeom>
        </p:spPr>
      </p:pic>
    </p:spTree>
    <p:extLst>
      <p:ext uri="{BB962C8B-B14F-4D97-AF65-F5344CB8AC3E}">
        <p14:creationId xmlns:p14="http://schemas.microsoft.com/office/powerpoint/2010/main" val="161319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Poverty</a:t>
            </a:r>
          </a:p>
        </p:txBody>
      </p:sp>
      <p:pic>
        <p:nvPicPr>
          <p:cNvPr id="4" name="slide2" descr="IARC Region 2">
            <a:extLst>
              <a:ext uri="{FF2B5EF4-FFF2-40B4-BE49-F238E27FC236}">
                <a16:creationId xmlns:a16="http://schemas.microsoft.com/office/drawing/2014/main" id="{BB45A009-6215-4EBB-91BA-3DB5229D7D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1481" y="1337911"/>
            <a:ext cx="8259841" cy="4173715"/>
          </a:xfrm>
          <a:prstGeom prst="rect">
            <a:avLst/>
          </a:prstGeom>
        </p:spPr>
      </p:pic>
    </p:spTree>
    <p:extLst>
      <p:ext uri="{BB962C8B-B14F-4D97-AF65-F5344CB8AC3E}">
        <p14:creationId xmlns:p14="http://schemas.microsoft.com/office/powerpoint/2010/main" val="100618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Regional economic data</a:t>
            </a:r>
          </a:p>
        </p:txBody>
      </p:sp>
      <p:pic>
        <p:nvPicPr>
          <p:cNvPr id="4" name="Content Placeholder 4">
            <a:extLst>
              <a:ext uri="{FF2B5EF4-FFF2-40B4-BE49-F238E27FC236}">
                <a16:creationId xmlns:a16="http://schemas.microsoft.com/office/drawing/2014/main" id="{8637CBD7-88C0-432B-9C0A-D89539F2A7D2}"/>
              </a:ext>
            </a:extLst>
          </p:cNvPr>
          <p:cNvPicPr>
            <a:picLocks noGrp="1" noChangeAspect="1"/>
          </p:cNvPicPr>
          <p:nvPr>
            <p:ph idx="1"/>
          </p:nvPr>
        </p:nvPicPr>
        <p:blipFill>
          <a:blip r:embed="rId2"/>
          <a:stretch>
            <a:fillRect/>
          </a:stretch>
        </p:blipFill>
        <p:spPr>
          <a:xfrm>
            <a:off x="3920231" y="1022034"/>
            <a:ext cx="7466453" cy="4818874"/>
          </a:xfrm>
        </p:spPr>
      </p:pic>
    </p:spTree>
    <p:extLst>
      <p:ext uri="{BB962C8B-B14F-4D97-AF65-F5344CB8AC3E}">
        <p14:creationId xmlns:p14="http://schemas.microsoft.com/office/powerpoint/2010/main" val="240483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Economic Resilience</a:t>
            </a:r>
          </a:p>
        </p:txBody>
      </p:sp>
      <p:pic>
        <p:nvPicPr>
          <p:cNvPr id="4" name="Content Placeholder 3">
            <a:extLst>
              <a:ext uri="{FF2B5EF4-FFF2-40B4-BE49-F238E27FC236}">
                <a16:creationId xmlns:a16="http://schemas.microsoft.com/office/drawing/2014/main" id="{37D290A6-FF2B-43A8-A556-9746086A7941}"/>
              </a:ext>
            </a:extLst>
          </p:cNvPr>
          <p:cNvPicPr>
            <a:picLocks noGrp="1" noChangeAspect="1"/>
          </p:cNvPicPr>
          <p:nvPr>
            <p:ph idx="1"/>
          </p:nvPr>
        </p:nvPicPr>
        <p:blipFill>
          <a:blip r:embed="rId2"/>
          <a:stretch>
            <a:fillRect/>
          </a:stretch>
        </p:blipFill>
        <p:spPr>
          <a:xfrm>
            <a:off x="3436219" y="1117436"/>
            <a:ext cx="8402855" cy="4726606"/>
          </a:xfrm>
          <a:prstGeom prst="rect">
            <a:avLst/>
          </a:prstGeom>
        </p:spPr>
      </p:pic>
    </p:spTree>
    <p:extLst>
      <p:ext uri="{BB962C8B-B14F-4D97-AF65-F5344CB8AC3E}">
        <p14:creationId xmlns:p14="http://schemas.microsoft.com/office/powerpoint/2010/main" val="198516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Industry clusters</a:t>
            </a:r>
          </a:p>
        </p:txBody>
      </p:sp>
      <p:sp>
        <p:nvSpPr>
          <p:cNvPr id="6" name="Content Placeholder 5">
            <a:extLst>
              <a:ext uri="{FF2B5EF4-FFF2-40B4-BE49-F238E27FC236}">
                <a16:creationId xmlns:a16="http://schemas.microsoft.com/office/drawing/2014/main" id="{73BC9FF3-8A72-435C-909A-53FA64521A22}"/>
              </a:ext>
            </a:extLst>
          </p:cNvPr>
          <p:cNvSpPr>
            <a:spLocks noGrp="1"/>
          </p:cNvSpPr>
          <p:nvPr>
            <p:ph idx="1"/>
          </p:nvPr>
        </p:nvSpPr>
        <p:spPr/>
        <p:txBody>
          <a:bodyPr/>
          <a:lstStyle/>
          <a:p>
            <a:r>
              <a:rPr lang="en-US" b="0" i="0" dirty="0">
                <a:solidFill>
                  <a:srgbClr val="4C4C4C"/>
                </a:solidFill>
                <a:effectLst/>
                <a:latin typeface="noto_serif"/>
              </a:rPr>
              <a:t>Industry clusters are local and regional concentrations of competitive firms. </a:t>
            </a:r>
          </a:p>
          <a:p>
            <a:r>
              <a:rPr lang="en-US" b="0" i="0" dirty="0">
                <a:solidFill>
                  <a:srgbClr val="4C4C4C"/>
                </a:solidFill>
                <a:effectLst/>
                <a:latin typeface="noto_serif"/>
              </a:rPr>
              <a:t>Bubble charts" are a useful tool for analyzing cluster strength in a region. A bubble chart provides three metrics for each cluster: Location quotient or LQ (which is the industry concentration in the region relative to the US) on vertical axis, growth rate (%) location quotient on vertical axis, and the number of employees (the relative size of the bubble). </a:t>
            </a:r>
          </a:p>
          <a:p>
            <a:r>
              <a:rPr lang="en-US" b="0" i="0" dirty="0">
                <a:solidFill>
                  <a:srgbClr val="4C4C4C"/>
                </a:solidFill>
                <a:effectLst/>
                <a:latin typeface="noto_serif"/>
              </a:rPr>
              <a:t>The LQ for each cluster shows the relative concentration of employment in the cluster versus the concentration in the nation such that a higher concentration in one cluster means jobs are more concentrated than other clusters with lower LQs. Having a LQ below 1 indicates a lower concentration, however, LQ above 1 indicates a higher concentration or the capacity for exports outside the region.</a:t>
            </a:r>
            <a:endParaRPr lang="en-US" dirty="0"/>
          </a:p>
        </p:txBody>
      </p:sp>
    </p:spTree>
    <p:extLst>
      <p:ext uri="{BB962C8B-B14F-4D97-AF65-F5344CB8AC3E}">
        <p14:creationId xmlns:p14="http://schemas.microsoft.com/office/powerpoint/2010/main" val="62805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Industry clusters</a:t>
            </a:r>
          </a:p>
        </p:txBody>
      </p:sp>
      <p:sp>
        <p:nvSpPr>
          <p:cNvPr id="6" name="Content Placeholder 5">
            <a:extLst>
              <a:ext uri="{FF2B5EF4-FFF2-40B4-BE49-F238E27FC236}">
                <a16:creationId xmlns:a16="http://schemas.microsoft.com/office/drawing/2014/main" id="{73BC9FF3-8A72-435C-909A-53FA64521A22}"/>
              </a:ext>
            </a:extLst>
          </p:cNvPr>
          <p:cNvSpPr>
            <a:spLocks noGrp="1"/>
          </p:cNvSpPr>
          <p:nvPr>
            <p:ph idx="1"/>
          </p:nvPr>
        </p:nvSpPr>
        <p:spPr/>
        <p:txBody>
          <a:bodyPr/>
          <a:lstStyle/>
          <a:p>
            <a:pPr marL="0" indent="0" algn="l">
              <a:buNone/>
            </a:pPr>
            <a:r>
              <a:rPr lang="en-US" b="0" i="0" dirty="0">
                <a:solidFill>
                  <a:srgbClr val="4C4C4C"/>
                </a:solidFill>
                <a:effectLst/>
                <a:latin typeface="noto_serif"/>
              </a:rPr>
              <a:t>The firms and businesses within an industry cluster:</a:t>
            </a:r>
          </a:p>
          <a:p>
            <a:pPr marL="0" indent="0" algn="l">
              <a:buNone/>
            </a:pPr>
            <a:r>
              <a:rPr lang="en-US" b="0" i="0" dirty="0">
                <a:solidFill>
                  <a:srgbClr val="4C4C4C"/>
                </a:solidFill>
                <a:effectLst/>
                <a:latin typeface="noto_serif"/>
              </a:rPr>
              <a:t>	● Buy and sell from each other.</a:t>
            </a:r>
            <a:br>
              <a:rPr lang="en-US" b="0" i="0" dirty="0">
                <a:solidFill>
                  <a:srgbClr val="4C4C4C"/>
                </a:solidFill>
                <a:effectLst/>
                <a:latin typeface="noto_serif"/>
              </a:rPr>
            </a:br>
            <a:r>
              <a:rPr lang="en-US" b="0" i="0" dirty="0">
                <a:solidFill>
                  <a:srgbClr val="4C4C4C"/>
                </a:solidFill>
                <a:effectLst/>
                <a:latin typeface="noto_serif"/>
              </a:rPr>
              <a:t>	● Use similar technologies.</a:t>
            </a:r>
            <a:br>
              <a:rPr lang="en-US" b="0" i="0" dirty="0">
                <a:solidFill>
                  <a:srgbClr val="4C4C4C"/>
                </a:solidFill>
                <a:effectLst/>
                <a:latin typeface="noto_serif"/>
              </a:rPr>
            </a:br>
            <a:r>
              <a:rPr lang="en-US" b="0" i="0" dirty="0">
                <a:solidFill>
                  <a:srgbClr val="4C4C4C"/>
                </a:solidFill>
                <a:effectLst/>
                <a:latin typeface="noto_serif"/>
              </a:rPr>
              <a:t>	● Share a labor pool.</a:t>
            </a:r>
            <a:br>
              <a:rPr lang="en-US" b="0" i="0" dirty="0">
                <a:solidFill>
                  <a:srgbClr val="4C4C4C"/>
                </a:solidFill>
                <a:effectLst/>
                <a:latin typeface="noto_serif"/>
              </a:rPr>
            </a:br>
            <a:r>
              <a:rPr lang="en-US" b="0" i="0" dirty="0">
                <a:solidFill>
                  <a:srgbClr val="4C4C4C"/>
                </a:solidFill>
                <a:effectLst/>
                <a:latin typeface="noto_serif"/>
              </a:rPr>
              <a:t>	● Share supply chains.</a:t>
            </a:r>
            <a:br>
              <a:rPr lang="en-US" b="0" i="0" dirty="0">
                <a:solidFill>
                  <a:srgbClr val="4C4C4C"/>
                </a:solidFill>
                <a:effectLst/>
                <a:latin typeface="noto_serif"/>
              </a:rPr>
            </a:br>
            <a:r>
              <a:rPr lang="en-US" b="0" i="0" dirty="0">
                <a:solidFill>
                  <a:srgbClr val="4C4C4C"/>
                </a:solidFill>
                <a:effectLst/>
                <a:latin typeface="noto_serif"/>
              </a:rPr>
              <a:t>	● Share, leverage and promote innovation.</a:t>
            </a:r>
            <a:br>
              <a:rPr lang="en-US" b="0" i="0" dirty="0">
                <a:solidFill>
                  <a:srgbClr val="4C4C4C"/>
                </a:solidFill>
                <a:effectLst/>
                <a:latin typeface="noto_serif"/>
              </a:rPr>
            </a:br>
            <a:r>
              <a:rPr lang="en-US" b="0" i="0" dirty="0">
                <a:solidFill>
                  <a:srgbClr val="4C4C4C"/>
                </a:solidFill>
                <a:effectLst/>
                <a:latin typeface="noto_serif"/>
              </a:rPr>
              <a:t>	● Include supporting services and specialized infrastructure.</a:t>
            </a:r>
            <a:br>
              <a:rPr lang="en-US" b="0" i="0" dirty="0">
                <a:solidFill>
                  <a:srgbClr val="4C4C4C"/>
                </a:solidFill>
                <a:effectLst/>
                <a:latin typeface="noto_serif"/>
              </a:rPr>
            </a:br>
            <a:r>
              <a:rPr lang="en-US" b="0" i="0" dirty="0">
                <a:solidFill>
                  <a:srgbClr val="4C4C4C"/>
                </a:solidFill>
                <a:effectLst/>
                <a:latin typeface="noto_serif"/>
              </a:rPr>
              <a:t>	● Include both high and low-value added employment.</a:t>
            </a:r>
            <a:br>
              <a:rPr lang="en-US" b="0" i="0" dirty="0">
                <a:solidFill>
                  <a:srgbClr val="4C4C4C"/>
                </a:solidFill>
                <a:effectLst/>
                <a:latin typeface="noto_serif"/>
              </a:rPr>
            </a:br>
            <a:r>
              <a:rPr lang="en-US" b="0" i="0" dirty="0">
                <a:solidFill>
                  <a:srgbClr val="4C4C4C"/>
                </a:solidFill>
                <a:effectLst/>
                <a:latin typeface="noto_serif"/>
              </a:rPr>
              <a:t>	● Produce for exports outside the region.</a:t>
            </a:r>
            <a:br>
              <a:rPr lang="en-US" b="0" i="0" dirty="0">
                <a:solidFill>
                  <a:srgbClr val="4C4C4C"/>
                </a:solidFill>
                <a:effectLst/>
                <a:latin typeface="noto_serif"/>
              </a:rPr>
            </a:br>
            <a:r>
              <a:rPr lang="en-US" b="0" i="0" dirty="0">
                <a:solidFill>
                  <a:srgbClr val="4C4C4C"/>
                </a:solidFill>
                <a:effectLst/>
                <a:latin typeface="noto_serif"/>
              </a:rPr>
              <a:t>	● Drive the creation of wealth in a region.</a:t>
            </a:r>
          </a:p>
        </p:txBody>
      </p:sp>
    </p:spTree>
    <p:extLst>
      <p:ext uri="{BB962C8B-B14F-4D97-AF65-F5344CB8AC3E}">
        <p14:creationId xmlns:p14="http://schemas.microsoft.com/office/powerpoint/2010/main" val="208250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Industry clusters</a:t>
            </a:r>
          </a:p>
        </p:txBody>
      </p:sp>
      <p:pic>
        <p:nvPicPr>
          <p:cNvPr id="4" name="Content Placeholder 3">
            <a:extLst>
              <a:ext uri="{FF2B5EF4-FFF2-40B4-BE49-F238E27FC236}">
                <a16:creationId xmlns:a16="http://schemas.microsoft.com/office/drawing/2014/main" id="{0E2A9F24-49F4-42F5-808A-66D16B7E0F1C}"/>
              </a:ext>
            </a:extLst>
          </p:cNvPr>
          <p:cNvPicPr>
            <a:picLocks noGrp="1" noChangeAspect="1"/>
          </p:cNvPicPr>
          <p:nvPr>
            <p:ph idx="1"/>
          </p:nvPr>
        </p:nvPicPr>
        <p:blipFill>
          <a:blip r:embed="rId2"/>
          <a:stretch>
            <a:fillRect/>
          </a:stretch>
        </p:blipFill>
        <p:spPr>
          <a:xfrm>
            <a:off x="3329610" y="1118529"/>
            <a:ext cx="8531593" cy="4935762"/>
          </a:xfrm>
          <a:prstGeom prst="rect">
            <a:avLst/>
          </a:prstGeom>
        </p:spPr>
      </p:pic>
    </p:spTree>
    <p:extLst>
      <p:ext uri="{BB962C8B-B14F-4D97-AF65-F5344CB8AC3E}">
        <p14:creationId xmlns:p14="http://schemas.microsoft.com/office/powerpoint/2010/main" val="220996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Industry clusters to watch</a:t>
            </a:r>
          </a:p>
        </p:txBody>
      </p:sp>
      <p:sp>
        <p:nvSpPr>
          <p:cNvPr id="5" name="Content Placeholder 4">
            <a:extLst>
              <a:ext uri="{FF2B5EF4-FFF2-40B4-BE49-F238E27FC236}">
                <a16:creationId xmlns:a16="http://schemas.microsoft.com/office/drawing/2014/main" id="{5B52762B-253A-438C-8587-38E8DE599544}"/>
              </a:ext>
            </a:extLst>
          </p:cNvPr>
          <p:cNvSpPr>
            <a:spLocks noGrp="1"/>
          </p:cNvSpPr>
          <p:nvPr>
            <p:ph idx="1"/>
          </p:nvPr>
        </p:nvSpPr>
        <p:spPr/>
        <p:txBody>
          <a:bodyPr/>
          <a:lstStyle/>
          <a:p>
            <a:r>
              <a:rPr lang="en-US" sz="2400" dirty="0"/>
              <a:t>Chemicals – 1690 jobs </a:t>
            </a:r>
          </a:p>
          <a:p>
            <a:r>
              <a:rPr lang="en-US" sz="2400" dirty="0"/>
              <a:t>Agriculture, Food Processing and Technology - 4979 jobs</a:t>
            </a:r>
          </a:p>
          <a:p>
            <a:r>
              <a:rPr lang="en-US" sz="2400" dirty="0"/>
              <a:t>Biomedical and Biotechnical – 10,840 jobs</a:t>
            </a:r>
          </a:p>
          <a:p>
            <a:r>
              <a:rPr lang="en-US" sz="2400" dirty="0"/>
              <a:t>Defense and Security – 2298 jobs</a:t>
            </a:r>
          </a:p>
          <a:p>
            <a:r>
              <a:rPr lang="en-US" sz="2400" dirty="0"/>
              <a:t>Education and Knowledge creation – 4440 jobs (a 10.5% reduction in past 5 years)</a:t>
            </a:r>
          </a:p>
          <a:p>
            <a:r>
              <a:rPr lang="en-US" sz="2400" dirty="0"/>
              <a:t>Arts, Recreation, Entertainment and Visitor Industries – 1898 jobs</a:t>
            </a:r>
          </a:p>
          <a:p>
            <a:endParaRPr lang="en-US" dirty="0"/>
          </a:p>
          <a:p>
            <a:endParaRPr lang="en-US" dirty="0"/>
          </a:p>
          <a:p>
            <a:endParaRPr lang="en-US" dirty="0"/>
          </a:p>
        </p:txBody>
      </p:sp>
    </p:spTree>
    <p:extLst>
      <p:ext uri="{BB962C8B-B14F-4D97-AF65-F5344CB8AC3E}">
        <p14:creationId xmlns:p14="http://schemas.microsoft.com/office/powerpoint/2010/main" val="304221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Advanced manufacturing clusters</a:t>
            </a:r>
          </a:p>
        </p:txBody>
      </p:sp>
      <p:pic>
        <p:nvPicPr>
          <p:cNvPr id="4" name="Content Placeholder 3">
            <a:extLst>
              <a:ext uri="{FF2B5EF4-FFF2-40B4-BE49-F238E27FC236}">
                <a16:creationId xmlns:a16="http://schemas.microsoft.com/office/drawing/2014/main" id="{627046A3-5E79-41C0-8D8E-BCE8CD5FCF35}"/>
              </a:ext>
            </a:extLst>
          </p:cNvPr>
          <p:cNvPicPr>
            <a:picLocks noGrp="1" noChangeAspect="1"/>
          </p:cNvPicPr>
          <p:nvPr>
            <p:ph idx="1"/>
          </p:nvPr>
        </p:nvPicPr>
        <p:blipFill>
          <a:blip r:embed="rId2"/>
          <a:stretch>
            <a:fillRect/>
          </a:stretch>
        </p:blipFill>
        <p:spPr>
          <a:xfrm>
            <a:off x="3577025" y="1010653"/>
            <a:ext cx="8322296" cy="5089445"/>
          </a:xfrm>
          <a:prstGeom prst="rect">
            <a:avLst/>
          </a:prstGeom>
        </p:spPr>
      </p:pic>
    </p:spTree>
    <p:extLst>
      <p:ext uri="{BB962C8B-B14F-4D97-AF65-F5344CB8AC3E}">
        <p14:creationId xmlns:p14="http://schemas.microsoft.com/office/powerpoint/2010/main" val="135669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Manufacturing clusters to watch</a:t>
            </a:r>
          </a:p>
        </p:txBody>
      </p:sp>
      <p:sp>
        <p:nvSpPr>
          <p:cNvPr id="5" name="Content Placeholder 4">
            <a:extLst>
              <a:ext uri="{FF2B5EF4-FFF2-40B4-BE49-F238E27FC236}">
                <a16:creationId xmlns:a16="http://schemas.microsoft.com/office/drawing/2014/main" id="{5B52762B-253A-438C-8587-38E8DE599544}"/>
              </a:ext>
            </a:extLst>
          </p:cNvPr>
          <p:cNvSpPr>
            <a:spLocks noGrp="1"/>
          </p:cNvSpPr>
          <p:nvPr>
            <p:ph idx="1"/>
          </p:nvPr>
        </p:nvSpPr>
        <p:spPr/>
        <p:txBody>
          <a:bodyPr/>
          <a:lstStyle/>
          <a:p>
            <a:r>
              <a:rPr lang="en-US" sz="2400" dirty="0"/>
              <a:t>Transportation Equipment and Manufacturing – 3633 jobs</a:t>
            </a:r>
          </a:p>
          <a:p>
            <a:r>
              <a:rPr lang="en-US" sz="2400" dirty="0"/>
              <a:t>All other manufacturing clusters have shrunk in last 5 years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322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Occupation clusters</a:t>
            </a:r>
          </a:p>
        </p:txBody>
      </p:sp>
      <p:sp>
        <p:nvSpPr>
          <p:cNvPr id="10" name="Content Placeholder 9">
            <a:extLst>
              <a:ext uri="{FF2B5EF4-FFF2-40B4-BE49-F238E27FC236}">
                <a16:creationId xmlns:a16="http://schemas.microsoft.com/office/drawing/2014/main" id="{3396E336-17B7-421C-BDB0-B35AB1A4B6A9}"/>
              </a:ext>
            </a:extLst>
          </p:cNvPr>
          <p:cNvSpPr>
            <a:spLocks noGrp="1"/>
          </p:cNvSpPr>
          <p:nvPr>
            <p:ph idx="1"/>
          </p:nvPr>
        </p:nvSpPr>
        <p:spPr/>
        <p:txBody>
          <a:bodyPr>
            <a:normAutofit/>
          </a:bodyPr>
          <a:lstStyle/>
          <a:p>
            <a:r>
              <a:rPr lang="en-US" b="0" i="0" dirty="0">
                <a:solidFill>
                  <a:srgbClr val="4C4C4C"/>
                </a:solidFill>
                <a:effectLst/>
                <a:latin typeface="noto_serif"/>
              </a:rPr>
              <a:t>Occupation clusters show concentration of knowledge-based occupations focusing on higher educational attainment and skills in the regional economy. The selected occupation clusters below are comprised of occupations requiring at least a bachelor’s education or above. Higher skilled workforce is important for regions to participate in technology and knowledge-based innovation and economic development. </a:t>
            </a:r>
          </a:p>
          <a:p>
            <a:r>
              <a:rPr lang="en-US" b="0" i="0" dirty="0">
                <a:solidFill>
                  <a:srgbClr val="4C4C4C"/>
                </a:solidFill>
                <a:effectLst/>
                <a:latin typeface="noto_serif"/>
              </a:rPr>
              <a:t>Growth rate in LQ is presented on the horizontal axis. LQ is a relative measure, such that a higher concentration in one cluster means that jobs are more concentrated compared to the national average. Having a LQ below 1 indicates a lower concentration, where a LQ of 1 or higher means more concentration of skilled workers in the occupation cluster.</a:t>
            </a:r>
            <a:endParaRPr lang="en-US" dirty="0"/>
          </a:p>
        </p:txBody>
      </p:sp>
    </p:spTree>
    <p:extLst>
      <p:ext uri="{BB962C8B-B14F-4D97-AF65-F5344CB8AC3E}">
        <p14:creationId xmlns:p14="http://schemas.microsoft.com/office/powerpoint/2010/main" val="116151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253A-A3D5-48AC-B7DE-B081B2FDCA8F}"/>
              </a:ext>
            </a:extLst>
          </p:cNvPr>
          <p:cNvSpPr>
            <a:spLocks noGrp="1"/>
          </p:cNvSpPr>
          <p:nvPr>
            <p:ph type="title"/>
          </p:nvPr>
        </p:nvSpPr>
        <p:spPr/>
        <p:txBody>
          <a:bodyPr/>
          <a:lstStyle/>
          <a:p>
            <a:r>
              <a:rPr lang="en-US" dirty="0"/>
              <a:t>ECI demographics</a:t>
            </a:r>
          </a:p>
        </p:txBody>
      </p:sp>
      <p:pic>
        <p:nvPicPr>
          <p:cNvPr id="5" name="Content Placeholder 4">
            <a:extLst>
              <a:ext uri="{FF2B5EF4-FFF2-40B4-BE49-F238E27FC236}">
                <a16:creationId xmlns:a16="http://schemas.microsoft.com/office/drawing/2014/main" id="{54144122-3C94-4F6E-B0E7-69EA13F56F23}"/>
              </a:ext>
            </a:extLst>
          </p:cNvPr>
          <p:cNvPicPr>
            <a:picLocks noGrp="1" noChangeAspect="1"/>
          </p:cNvPicPr>
          <p:nvPr>
            <p:ph idx="1"/>
          </p:nvPr>
        </p:nvPicPr>
        <p:blipFill>
          <a:blip r:embed="rId2"/>
          <a:stretch>
            <a:fillRect/>
          </a:stretch>
        </p:blipFill>
        <p:spPr>
          <a:xfrm>
            <a:off x="3615335" y="1007569"/>
            <a:ext cx="7655435" cy="4940844"/>
          </a:xfrm>
        </p:spPr>
      </p:pic>
    </p:spTree>
    <p:extLst>
      <p:ext uri="{BB962C8B-B14F-4D97-AF65-F5344CB8AC3E}">
        <p14:creationId xmlns:p14="http://schemas.microsoft.com/office/powerpoint/2010/main" val="3473299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Occupation clusters</a:t>
            </a:r>
          </a:p>
        </p:txBody>
      </p:sp>
      <p:sp>
        <p:nvSpPr>
          <p:cNvPr id="10" name="Content Placeholder 9">
            <a:extLst>
              <a:ext uri="{FF2B5EF4-FFF2-40B4-BE49-F238E27FC236}">
                <a16:creationId xmlns:a16="http://schemas.microsoft.com/office/drawing/2014/main" id="{3396E336-17B7-421C-BDB0-B35AB1A4B6A9}"/>
              </a:ext>
            </a:extLst>
          </p:cNvPr>
          <p:cNvSpPr>
            <a:spLocks noGrp="1"/>
          </p:cNvSpPr>
          <p:nvPr>
            <p:ph idx="1"/>
          </p:nvPr>
        </p:nvSpPr>
        <p:spPr/>
        <p:txBody>
          <a:bodyPr>
            <a:normAutofit fontScale="92500" lnSpcReduction="20000"/>
          </a:bodyPr>
          <a:lstStyle/>
          <a:p>
            <a:pPr algn="l"/>
            <a:r>
              <a:rPr lang="en-US" b="0" i="0" dirty="0">
                <a:solidFill>
                  <a:srgbClr val="4C4C4C"/>
                </a:solidFill>
                <a:effectLst/>
                <a:latin typeface="noto_serif"/>
              </a:rPr>
              <a:t>Groups of occupations that share similar levels of (1) Knowledge, (2) Skills, or (3) Abilities.</a:t>
            </a:r>
          </a:p>
          <a:p>
            <a:pPr algn="l"/>
            <a:r>
              <a:rPr lang="en-US" b="0" i="0" dirty="0">
                <a:solidFill>
                  <a:srgbClr val="4C4C4C"/>
                </a:solidFill>
                <a:effectLst/>
                <a:latin typeface="noto_serif"/>
              </a:rPr>
              <a:t>Occupations clusters have similar characteristics:  (1) Formal education (degrees, certifications, etc.); (2) Experience requirements; (3) Expertise: (4) Wage levels.</a:t>
            </a:r>
          </a:p>
          <a:p>
            <a:pPr algn="l"/>
            <a:r>
              <a:rPr lang="en-US" b="1" i="0" dirty="0">
                <a:solidFill>
                  <a:srgbClr val="4C4C4C"/>
                </a:solidFill>
                <a:effectLst/>
                <a:latin typeface="open_sans"/>
              </a:rPr>
              <a:t>Why Study Occupation Clusters</a:t>
            </a:r>
          </a:p>
          <a:p>
            <a:pPr algn="l"/>
            <a:r>
              <a:rPr lang="en-US" b="0" i="0" dirty="0">
                <a:solidFill>
                  <a:srgbClr val="4C4C4C"/>
                </a:solidFill>
                <a:effectLst/>
                <a:latin typeface="noto_serif"/>
              </a:rPr>
              <a:t>1. Regional economic development strategies should be based on occupation and industrial development efforts.</a:t>
            </a:r>
          </a:p>
          <a:p>
            <a:pPr algn="l"/>
            <a:r>
              <a:rPr lang="en-US" b="0" i="0" dirty="0">
                <a:solidFill>
                  <a:srgbClr val="4C4C4C"/>
                </a:solidFill>
                <a:effectLst/>
                <a:latin typeface="noto_serif"/>
              </a:rPr>
              <a:t>2. Unique insights on knowledge, skills and abilities available in the rural regions.</a:t>
            </a:r>
          </a:p>
          <a:p>
            <a:pPr algn="l"/>
            <a:r>
              <a:rPr lang="en-US" b="0" i="0" dirty="0">
                <a:solidFill>
                  <a:srgbClr val="4C4C4C"/>
                </a:solidFill>
                <a:effectLst/>
                <a:latin typeface="noto_serif"/>
              </a:rPr>
              <a:t>3. Insights into occupation cluster is essential in the era of knowledge-based economy.  </a:t>
            </a:r>
          </a:p>
          <a:p>
            <a:pPr algn="l"/>
            <a:r>
              <a:rPr lang="en-US" b="1" i="0" dirty="0">
                <a:solidFill>
                  <a:srgbClr val="4C4C4C"/>
                </a:solidFill>
                <a:effectLst/>
                <a:latin typeface="open_sans"/>
              </a:rPr>
              <a:t>Benefits of Using Occupation Clusters</a:t>
            </a:r>
          </a:p>
          <a:p>
            <a:pPr algn="l"/>
            <a:r>
              <a:rPr lang="en-US" b="0" i="0" dirty="0">
                <a:solidFill>
                  <a:srgbClr val="4C4C4C"/>
                </a:solidFill>
                <a:effectLst/>
                <a:latin typeface="noto_serif"/>
              </a:rPr>
              <a:t>● Determine occupational strengths for your region.</a:t>
            </a:r>
            <a:br>
              <a:rPr lang="en-US" b="0" i="0" dirty="0">
                <a:solidFill>
                  <a:srgbClr val="4C4C4C"/>
                </a:solidFill>
                <a:effectLst/>
                <a:latin typeface="noto_serif"/>
              </a:rPr>
            </a:br>
            <a:r>
              <a:rPr lang="en-US" b="0" i="0" dirty="0">
                <a:solidFill>
                  <a:srgbClr val="4C4C4C"/>
                </a:solidFill>
                <a:effectLst/>
                <a:latin typeface="noto_serif"/>
              </a:rPr>
              <a:t>● Find out what knowledge and skills are present in the workforce.</a:t>
            </a:r>
            <a:br>
              <a:rPr lang="en-US" b="0" i="0" dirty="0">
                <a:solidFill>
                  <a:srgbClr val="4C4C4C"/>
                </a:solidFill>
                <a:effectLst/>
                <a:latin typeface="noto_serif"/>
              </a:rPr>
            </a:br>
            <a:r>
              <a:rPr lang="en-US" b="0" i="0" dirty="0">
                <a:solidFill>
                  <a:srgbClr val="4C4C4C"/>
                </a:solidFill>
                <a:effectLst/>
                <a:latin typeface="noto_serif"/>
              </a:rPr>
              <a:t>● Match/mismatch between region’s industry cluster and occupation cluster strengths.</a:t>
            </a:r>
            <a:br>
              <a:rPr lang="en-US" b="0" i="0" dirty="0">
                <a:solidFill>
                  <a:srgbClr val="4C4C4C"/>
                </a:solidFill>
                <a:effectLst/>
                <a:latin typeface="noto_serif"/>
              </a:rPr>
            </a:br>
            <a:r>
              <a:rPr lang="en-US" b="0" i="0" dirty="0">
                <a:solidFill>
                  <a:srgbClr val="4C4C4C"/>
                </a:solidFill>
                <a:effectLst/>
                <a:latin typeface="noto_serif"/>
              </a:rPr>
              <a:t>● Determine how well positioned the region and its communities to participate effectively in the knowledge-based innovation economy.</a:t>
            </a:r>
          </a:p>
        </p:txBody>
      </p:sp>
    </p:spTree>
    <p:extLst>
      <p:ext uri="{BB962C8B-B14F-4D97-AF65-F5344CB8AC3E}">
        <p14:creationId xmlns:p14="http://schemas.microsoft.com/office/powerpoint/2010/main" val="420575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Occupation clusters</a:t>
            </a:r>
          </a:p>
        </p:txBody>
      </p:sp>
      <p:pic>
        <p:nvPicPr>
          <p:cNvPr id="4" name="Content Placeholder 3">
            <a:extLst>
              <a:ext uri="{FF2B5EF4-FFF2-40B4-BE49-F238E27FC236}">
                <a16:creationId xmlns:a16="http://schemas.microsoft.com/office/drawing/2014/main" id="{843021EA-C218-4F39-8A38-D766FBE09369}"/>
              </a:ext>
            </a:extLst>
          </p:cNvPr>
          <p:cNvPicPr>
            <a:picLocks noGrp="1" noChangeAspect="1"/>
          </p:cNvPicPr>
          <p:nvPr>
            <p:ph idx="1"/>
          </p:nvPr>
        </p:nvPicPr>
        <p:blipFill>
          <a:blip r:embed="rId2"/>
          <a:stretch>
            <a:fillRect/>
          </a:stretch>
        </p:blipFill>
        <p:spPr>
          <a:xfrm>
            <a:off x="3483726" y="1123837"/>
            <a:ext cx="8268720" cy="4327082"/>
          </a:xfrm>
          <a:prstGeom prst="rect">
            <a:avLst/>
          </a:prstGeom>
        </p:spPr>
      </p:pic>
    </p:spTree>
    <p:extLst>
      <p:ext uri="{BB962C8B-B14F-4D97-AF65-F5344CB8AC3E}">
        <p14:creationId xmlns:p14="http://schemas.microsoft.com/office/powerpoint/2010/main" val="339951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Occupation clusters to watch</a:t>
            </a:r>
          </a:p>
        </p:txBody>
      </p:sp>
      <p:sp>
        <p:nvSpPr>
          <p:cNvPr id="5" name="Content Placeholder 4">
            <a:extLst>
              <a:ext uri="{FF2B5EF4-FFF2-40B4-BE49-F238E27FC236}">
                <a16:creationId xmlns:a16="http://schemas.microsoft.com/office/drawing/2014/main" id="{5B52762B-253A-438C-8587-38E8DE599544}"/>
              </a:ext>
            </a:extLst>
          </p:cNvPr>
          <p:cNvSpPr>
            <a:spLocks noGrp="1"/>
          </p:cNvSpPr>
          <p:nvPr>
            <p:ph idx="1"/>
          </p:nvPr>
        </p:nvSpPr>
        <p:spPr/>
        <p:txBody>
          <a:bodyPr/>
          <a:lstStyle/>
          <a:p>
            <a:r>
              <a:rPr lang="en-US" sz="2400" dirty="0"/>
              <a:t>Educational occupations shrunk 6.3%</a:t>
            </a:r>
          </a:p>
          <a:p>
            <a:r>
              <a:rPr lang="en-US" sz="2400" dirty="0"/>
              <a:t>Medical occupations have shrunk 6.8%</a:t>
            </a:r>
          </a:p>
          <a:p>
            <a:r>
              <a:rPr lang="en-US" sz="2400" dirty="0"/>
              <a:t>Math occupations have grown 2.7%</a:t>
            </a:r>
          </a:p>
          <a:p>
            <a:r>
              <a:rPr lang="en-US" sz="2400" dirty="0"/>
              <a:t>IT occupations have shrunk 2.1%</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28722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Supply chain gaps</a:t>
            </a:r>
          </a:p>
        </p:txBody>
      </p:sp>
      <p:sp>
        <p:nvSpPr>
          <p:cNvPr id="3" name="Content Placeholder 2">
            <a:extLst>
              <a:ext uri="{FF2B5EF4-FFF2-40B4-BE49-F238E27FC236}">
                <a16:creationId xmlns:a16="http://schemas.microsoft.com/office/drawing/2014/main" id="{373A33A9-24EC-4126-8186-415CD5BBEB1E}"/>
              </a:ext>
            </a:extLst>
          </p:cNvPr>
          <p:cNvSpPr>
            <a:spLocks noGrp="1"/>
          </p:cNvSpPr>
          <p:nvPr>
            <p:ph idx="1"/>
          </p:nvPr>
        </p:nvSpPr>
        <p:spPr/>
        <p:txBody>
          <a:bodyPr>
            <a:normAutofit fontScale="85000" lnSpcReduction="10000"/>
          </a:bodyPr>
          <a:lstStyle/>
          <a:p>
            <a:pPr algn="l"/>
            <a:r>
              <a:rPr lang="en-US" b="0" i="0" dirty="0">
                <a:solidFill>
                  <a:srgbClr val="4C4C4C"/>
                </a:solidFill>
                <a:effectLst/>
                <a:latin typeface="noto_serif"/>
              </a:rPr>
              <a:t>This statistic uses occupational forecasts and educational requirements and compares to the population forecasts for the region and educational attainment for resident population. If occupational demand exceeds the supply of skilled labor force from resident population, a supply deficit in occupation is expected. Occupations with minus jobs numbers show annual supply deficits expected in the next three years. </a:t>
            </a:r>
          </a:p>
          <a:p>
            <a:pPr algn="l"/>
            <a:r>
              <a:rPr lang="en-US" b="0" i="0" dirty="0">
                <a:solidFill>
                  <a:srgbClr val="4C4C4C"/>
                </a:solidFill>
                <a:effectLst/>
                <a:latin typeface="noto_serif"/>
              </a:rPr>
              <a:t>For example, if registered nurses show minus fifteen (-15), it means 15 nurse vacancies cannot be met by resident population. Hence, employer will have to attract nursing workers from out of the region. In contrast, if an occupation such as cashiers show plus seventy-eight (+78), it means there will be an annual surplus of 78 workers in cashiers’ occupation. In such cases, resident labor force will have to seek job opportunities out of the region. </a:t>
            </a:r>
          </a:p>
          <a:p>
            <a:pPr algn="l"/>
            <a:r>
              <a:rPr lang="en-US" b="0" i="0" dirty="0">
                <a:solidFill>
                  <a:srgbClr val="4C4C4C"/>
                </a:solidFill>
                <a:effectLst/>
                <a:latin typeface="noto_serif"/>
              </a:rPr>
              <a:t>Occupational deficits can cause wages to rise as employers compete for a limited number of workers. Occupational surplus can cause wages to fall as there are more workers competing for the same job opening. Partnerships with educational institutions are required to close the occupational deficit gap and ensure the annual supply of talent with specific skills. Economic developers can use the occupational surplus to pitch to a prospective industry or an employer.</a:t>
            </a:r>
          </a:p>
          <a:p>
            <a:br>
              <a:rPr lang="en-US" b="0" i="0" dirty="0">
                <a:solidFill>
                  <a:srgbClr val="4C4C4C"/>
                </a:solidFill>
                <a:effectLst/>
                <a:latin typeface="noto_serif"/>
              </a:rPr>
            </a:br>
            <a:endParaRPr lang="en-US" dirty="0"/>
          </a:p>
        </p:txBody>
      </p:sp>
    </p:spTree>
    <p:extLst>
      <p:ext uri="{BB962C8B-B14F-4D97-AF65-F5344CB8AC3E}">
        <p14:creationId xmlns:p14="http://schemas.microsoft.com/office/powerpoint/2010/main" val="202946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Supply chain gaps</a:t>
            </a:r>
          </a:p>
        </p:txBody>
      </p:sp>
      <p:sp>
        <p:nvSpPr>
          <p:cNvPr id="3" name="Content Placeholder 2">
            <a:extLst>
              <a:ext uri="{FF2B5EF4-FFF2-40B4-BE49-F238E27FC236}">
                <a16:creationId xmlns:a16="http://schemas.microsoft.com/office/drawing/2014/main" id="{373A33A9-24EC-4126-8186-415CD5BBEB1E}"/>
              </a:ext>
            </a:extLst>
          </p:cNvPr>
          <p:cNvSpPr>
            <a:spLocks noGrp="1"/>
          </p:cNvSpPr>
          <p:nvPr>
            <p:ph idx="1"/>
          </p:nvPr>
        </p:nvSpPr>
        <p:spPr/>
        <p:txBody>
          <a:bodyPr>
            <a:normAutofit/>
          </a:bodyPr>
          <a:lstStyle/>
          <a:p>
            <a:pPr algn="l"/>
            <a:r>
              <a:rPr lang="en-US" b="0" i="0" dirty="0">
                <a:solidFill>
                  <a:srgbClr val="4C4C4C"/>
                </a:solidFill>
                <a:effectLst/>
                <a:latin typeface="noto_serif"/>
              </a:rPr>
              <a:t>This statistic uses economic input output table for the region to show the opportunity employment available if supply chain leakages are closed for the specific industry sector. The chart focuses on manufacturing industry sectors. </a:t>
            </a:r>
          </a:p>
          <a:p>
            <a:pPr algn="l"/>
            <a:r>
              <a:rPr lang="en-US" b="0" i="0" dirty="0">
                <a:solidFill>
                  <a:srgbClr val="4C4C4C"/>
                </a:solidFill>
                <a:effectLst/>
                <a:latin typeface="noto_serif"/>
              </a:rPr>
              <a:t>Note that economic input output tables are estimates of selling and purchasing patterns within the regional economies. Hence, leakages and opportunity employment are estimates based on models and should not be considered as factual numbers. The information can be used to develop the manufacturing supply chain strategy for the region. </a:t>
            </a:r>
          </a:p>
        </p:txBody>
      </p:sp>
    </p:spTree>
    <p:extLst>
      <p:ext uri="{BB962C8B-B14F-4D97-AF65-F5344CB8AC3E}">
        <p14:creationId xmlns:p14="http://schemas.microsoft.com/office/powerpoint/2010/main" val="1547049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Supply Chain Gaps</a:t>
            </a:r>
          </a:p>
        </p:txBody>
      </p:sp>
      <p:pic>
        <p:nvPicPr>
          <p:cNvPr id="4" name="Content Placeholder 3">
            <a:extLst>
              <a:ext uri="{FF2B5EF4-FFF2-40B4-BE49-F238E27FC236}">
                <a16:creationId xmlns:a16="http://schemas.microsoft.com/office/drawing/2014/main" id="{F071857C-F5BE-4C25-9479-C5562D69D615}"/>
              </a:ext>
            </a:extLst>
          </p:cNvPr>
          <p:cNvPicPr>
            <a:picLocks noGrp="1" noChangeAspect="1"/>
          </p:cNvPicPr>
          <p:nvPr>
            <p:ph idx="1"/>
          </p:nvPr>
        </p:nvPicPr>
        <p:blipFill>
          <a:blip r:embed="rId2"/>
          <a:stretch>
            <a:fillRect/>
          </a:stretch>
        </p:blipFill>
        <p:spPr>
          <a:xfrm>
            <a:off x="3445845" y="841077"/>
            <a:ext cx="8354728" cy="4594637"/>
          </a:xfrm>
          <a:prstGeom prst="rect">
            <a:avLst/>
          </a:prstGeom>
        </p:spPr>
      </p:pic>
    </p:spTree>
    <p:extLst>
      <p:ext uri="{BB962C8B-B14F-4D97-AF65-F5344CB8AC3E}">
        <p14:creationId xmlns:p14="http://schemas.microsoft.com/office/powerpoint/2010/main" val="279566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Data and information</a:t>
            </a:r>
          </a:p>
        </p:txBody>
      </p:sp>
      <p:sp>
        <p:nvSpPr>
          <p:cNvPr id="3" name="Content Placeholder 2">
            <a:extLst>
              <a:ext uri="{FF2B5EF4-FFF2-40B4-BE49-F238E27FC236}">
                <a16:creationId xmlns:a16="http://schemas.microsoft.com/office/drawing/2014/main" id="{373A33A9-24EC-4126-8186-415CD5BBEB1E}"/>
              </a:ext>
            </a:extLst>
          </p:cNvPr>
          <p:cNvSpPr>
            <a:spLocks noGrp="1"/>
          </p:cNvSpPr>
          <p:nvPr>
            <p:ph idx="1"/>
          </p:nvPr>
        </p:nvSpPr>
        <p:spPr/>
        <p:txBody>
          <a:bodyPr>
            <a:normAutofit/>
          </a:bodyPr>
          <a:lstStyle/>
          <a:p>
            <a:pPr algn="l"/>
            <a:r>
              <a:rPr lang="en-US" b="0" i="0" dirty="0">
                <a:solidFill>
                  <a:srgbClr val="4C4C4C"/>
                </a:solidFill>
                <a:effectLst/>
                <a:latin typeface="noto_serif"/>
                <a:hlinkClick r:id="rId2"/>
              </a:rPr>
              <a:t>https://pcrd.maps.arcgis.com/apps/Cascade/index.html?appid=03d490639b2041c89302c1fcfcdc2d8a</a:t>
            </a:r>
            <a:endParaRPr lang="en-US" b="0" i="0" dirty="0">
              <a:solidFill>
                <a:srgbClr val="4C4C4C"/>
              </a:solidFill>
              <a:effectLst/>
              <a:latin typeface="noto_serif"/>
            </a:endParaRPr>
          </a:p>
          <a:p>
            <a:pPr algn="l"/>
            <a:endParaRPr lang="en-US" b="0" i="0" dirty="0">
              <a:solidFill>
                <a:srgbClr val="4C4C4C"/>
              </a:solidFill>
              <a:effectLst/>
              <a:latin typeface="noto_serif"/>
            </a:endParaRPr>
          </a:p>
        </p:txBody>
      </p:sp>
    </p:spTree>
    <p:extLst>
      <p:ext uri="{BB962C8B-B14F-4D97-AF65-F5344CB8AC3E}">
        <p14:creationId xmlns:p14="http://schemas.microsoft.com/office/powerpoint/2010/main" val="42286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F0F9-90F8-4EE8-B383-656C3D9FF9EB}"/>
              </a:ext>
            </a:extLst>
          </p:cNvPr>
          <p:cNvSpPr>
            <a:spLocks noGrp="1"/>
          </p:cNvSpPr>
          <p:nvPr>
            <p:ph type="title"/>
          </p:nvPr>
        </p:nvSpPr>
        <p:spPr/>
        <p:txBody>
          <a:bodyPr/>
          <a:lstStyle/>
          <a:p>
            <a:r>
              <a:rPr lang="en-US" dirty="0"/>
              <a:t>Population </a:t>
            </a:r>
          </a:p>
        </p:txBody>
      </p:sp>
      <p:pic>
        <p:nvPicPr>
          <p:cNvPr id="4" name="Content Placeholder 3">
            <a:extLst>
              <a:ext uri="{FF2B5EF4-FFF2-40B4-BE49-F238E27FC236}">
                <a16:creationId xmlns:a16="http://schemas.microsoft.com/office/drawing/2014/main" id="{EFBD7DAB-E9EE-43B5-B046-3217AE05431F}"/>
              </a:ext>
            </a:extLst>
          </p:cNvPr>
          <p:cNvPicPr>
            <a:picLocks noGrp="1" noChangeAspect="1"/>
          </p:cNvPicPr>
          <p:nvPr>
            <p:ph idx="1"/>
          </p:nvPr>
        </p:nvPicPr>
        <p:blipFill>
          <a:blip r:embed="rId2"/>
          <a:stretch>
            <a:fillRect/>
          </a:stretch>
        </p:blipFill>
        <p:spPr>
          <a:xfrm>
            <a:off x="3505213" y="1014110"/>
            <a:ext cx="8686787" cy="4820636"/>
          </a:xfrm>
          <a:prstGeom prst="rect">
            <a:avLst/>
          </a:prstGeom>
        </p:spPr>
      </p:pic>
    </p:spTree>
    <p:extLst>
      <p:ext uri="{BB962C8B-B14F-4D97-AF65-F5344CB8AC3E}">
        <p14:creationId xmlns:p14="http://schemas.microsoft.com/office/powerpoint/2010/main" val="259219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E43D-EC4A-4D2D-BCCB-AA027F736C1E}"/>
              </a:ext>
            </a:extLst>
          </p:cNvPr>
          <p:cNvSpPr>
            <a:spLocks noGrp="1"/>
          </p:cNvSpPr>
          <p:nvPr>
            <p:ph type="title"/>
          </p:nvPr>
        </p:nvSpPr>
        <p:spPr/>
        <p:txBody>
          <a:bodyPr/>
          <a:lstStyle/>
          <a:p>
            <a:r>
              <a:rPr lang="en-US" dirty="0"/>
              <a:t>Population pyramid</a:t>
            </a:r>
          </a:p>
        </p:txBody>
      </p:sp>
      <p:sp>
        <p:nvSpPr>
          <p:cNvPr id="3" name="Content Placeholder 2">
            <a:extLst>
              <a:ext uri="{FF2B5EF4-FFF2-40B4-BE49-F238E27FC236}">
                <a16:creationId xmlns:a16="http://schemas.microsoft.com/office/drawing/2014/main" id="{1A69F886-7E55-4801-89F8-2D38404498C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5090FA3-64A8-4421-BC3B-719EC2BC70A8}"/>
              </a:ext>
            </a:extLst>
          </p:cNvPr>
          <p:cNvPicPr>
            <a:picLocks noChangeAspect="1"/>
          </p:cNvPicPr>
          <p:nvPr/>
        </p:nvPicPr>
        <p:blipFill>
          <a:blip r:embed="rId2"/>
          <a:stretch>
            <a:fillRect/>
          </a:stretch>
        </p:blipFill>
        <p:spPr>
          <a:xfrm>
            <a:off x="4061335" y="1123837"/>
            <a:ext cx="6641410" cy="4601183"/>
          </a:xfrm>
          <a:prstGeom prst="rect">
            <a:avLst/>
          </a:prstGeom>
        </p:spPr>
      </p:pic>
    </p:spTree>
    <p:extLst>
      <p:ext uri="{BB962C8B-B14F-4D97-AF65-F5344CB8AC3E}">
        <p14:creationId xmlns:p14="http://schemas.microsoft.com/office/powerpoint/2010/main" val="274432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E853-A30C-4172-B44D-0407DFB2BC64}"/>
              </a:ext>
            </a:extLst>
          </p:cNvPr>
          <p:cNvSpPr>
            <a:spLocks noGrp="1"/>
          </p:cNvSpPr>
          <p:nvPr>
            <p:ph type="title"/>
          </p:nvPr>
        </p:nvSpPr>
        <p:spPr>
          <a:xfrm>
            <a:off x="252918" y="1123837"/>
            <a:ext cx="3087047" cy="4601183"/>
          </a:xfrm>
        </p:spPr>
        <p:txBody>
          <a:bodyPr/>
          <a:lstStyle/>
          <a:p>
            <a:r>
              <a:rPr lang="en-US" dirty="0"/>
              <a:t>Labor and </a:t>
            </a:r>
            <a:r>
              <a:rPr lang="en-US" dirty="0" err="1"/>
              <a:t>Commutesheds</a:t>
            </a:r>
            <a:endParaRPr lang="en-US" dirty="0"/>
          </a:p>
        </p:txBody>
      </p:sp>
      <p:sp>
        <p:nvSpPr>
          <p:cNvPr id="3" name="Content Placeholder 2">
            <a:extLst>
              <a:ext uri="{FF2B5EF4-FFF2-40B4-BE49-F238E27FC236}">
                <a16:creationId xmlns:a16="http://schemas.microsoft.com/office/drawing/2014/main" id="{58A6513A-C5E0-4DA1-97EB-657E73FE7FAD}"/>
              </a:ext>
            </a:extLst>
          </p:cNvPr>
          <p:cNvSpPr>
            <a:spLocks noGrp="1"/>
          </p:cNvSpPr>
          <p:nvPr>
            <p:ph idx="1"/>
          </p:nvPr>
        </p:nvSpPr>
        <p:spPr/>
        <p:txBody>
          <a:bodyPr/>
          <a:lstStyle/>
          <a:p>
            <a:pPr algn="l"/>
            <a:r>
              <a:rPr lang="en-US" b="0" i="0" dirty="0">
                <a:solidFill>
                  <a:srgbClr val="4C4C4C"/>
                </a:solidFill>
                <a:effectLst/>
                <a:latin typeface="noto_serif"/>
              </a:rPr>
              <a:t>In-commuters are workers that commute to the county to work but live outside of the county. Same Work/Home indicator describes workers that live and work in the same county. Out-Commuters are workers that live within the county but commute to another county to work. The terms "journey to work" and "commuting" are interchangeable.</a:t>
            </a:r>
          </a:p>
          <a:p>
            <a:pPr algn="l"/>
            <a:r>
              <a:rPr lang="en-US" b="0" i="0" dirty="0">
                <a:solidFill>
                  <a:srgbClr val="4C4C4C"/>
                </a:solidFill>
                <a:effectLst/>
                <a:latin typeface="noto_serif"/>
              </a:rPr>
              <a:t>Economic development is sometimes affected by commuting in unanticipated ways. For example, strategies aimed at increasing jobs in a community will not necessarily mean jobs for residents. Conversely, creating job opportunities for residents does not always require bringing jobs into that community.</a:t>
            </a:r>
          </a:p>
          <a:p>
            <a:pPr algn="l"/>
            <a:r>
              <a:rPr lang="en-US" b="0" i="0" dirty="0">
                <a:solidFill>
                  <a:srgbClr val="4C4C4C"/>
                </a:solidFill>
                <a:effectLst/>
                <a:latin typeface="noto_serif"/>
              </a:rPr>
              <a:t>In-commuters minus out-commuters is the net-commuters. If a region has positive value for net-commuters, it is considered as an employment center.</a:t>
            </a:r>
          </a:p>
          <a:p>
            <a:endParaRPr lang="en-US" dirty="0"/>
          </a:p>
        </p:txBody>
      </p:sp>
    </p:spTree>
    <p:extLst>
      <p:ext uri="{BB962C8B-B14F-4D97-AF65-F5344CB8AC3E}">
        <p14:creationId xmlns:p14="http://schemas.microsoft.com/office/powerpoint/2010/main" val="72265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E43D-EC4A-4D2D-BCCB-AA027F736C1E}"/>
              </a:ext>
            </a:extLst>
          </p:cNvPr>
          <p:cNvSpPr>
            <a:spLocks noGrp="1"/>
          </p:cNvSpPr>
          <p:nvPr>
            <p:ph type="title"/>
          </p:nvPr>
        </p:nvSpPr>
        <p:spPr/>
        <p:txBody>
          <a:bodyPr/>
          <a:lstStyle/>
          <a:p>
            <a:r>
              <a:rPr lang="en-US" dirty="0" err="1"/>
              <a:t>Laborshed</a:t>
            </a:r>
            <a:endParaRPr lang="en-US" dirty="0"/>
          </a:p>
        </p:txBody>
      </p:sp>
      <p:pic>
        <p:nvPicPr>
          <p:cNvPr id="4" name="Content Placeholder 3">
            <a:extLst>
              <a:ext uri="{FF2B5EF4-FFF2-40B4-BE49-F238E27FC236}">
                <a16:creationId xmlns:a16="http://schemas.microsoft.com/office/drawing/2014/main" id="{82280D87-C2A0-454C-9955-924F4CBDF878}"/>
              </a:ext>
            </a:extLst>
          </p:cNvPr>
          <p:cNvPicPr>
            <a:picLocks noGrp="1" noChangeAspect="1"/>
          </p:cNvPicPr>
          <p:nvPr>
            <p:ph idx="1"/>
          </p:nvPr>
        </p:nvPicPr>
        <p:blipFill>
          <a:blip r:embed="rId2"/>
          <a:stretch>
            <a:fillRect/>
          </a:stretch>
        </p:blipFill>
        <p:spPr>
          <a:xfrm>
            <a:off x="3453044" y="2040555"/>
            <a:ext cx="8303157" cy="3118586"/>
          </a:xfrm>
          <a:prstGeom prst="rect">
            <a:avLst/>
          </a:prstGeom>
        </p:spPr>
      </p:pic>
    </p:spTree>
    <p:extLst>
      <p:ext uri="{BB962C8B-B14F-4D97-AF65-F5344CB8AC3E}">
        <p14:creationId xmlns:p14="http://schemas.microsoft.com/office/powerpoint/2010/main" val="212547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err="1"/>
              <a:t>Commuteshed</a:t>
            </a:r>
            <a:endParaRPr lang="en-US" dirty="0"/>
          </a:p>
        </p:txBody>
      </p:sp>
      <p:pic>
        <p:nvPicPr>
          <p:cNvPr id="4" name="Content Placeholder 3">
            <a:extLst>
              <a:ext uri="{FF2B5EF4-FFF2-40B4-BE49-F238E27FC236}">
                <a16:creationId xmlns:a16="http://schemas.microsoft.com/office/drawing/2014/main" id="{568DAA1C-61B2-4BCF-A306-1E64BFE23BBB}"/>
              </a:ext>
            </a:extLst>
          </p:cNvPr>
          <p:cNvPicPr>
            <a:picLocks noGrp="1" noChangeAspect="1"/>
          </p:cNvPicPr>
          <p:nvPr>
            <p:ph idx="1"/>
          </p:nvPr>
        </p:nvPicPr>
        <p:blipFill>
          <a:blip r:embed="rId2"/>
          <a:stretch>
            <a:fillRect/>
          </a:stretch>
        </p:blipFill>
        <p:spPr>
          <a:xfrm>
            <a:off x="3435600" y="1799925"/>
            <a:ext cx="8381929" cy="2950174"/>
          </a:xfrm>
          <a:prstGeom prst="rect">
            <a:avLst/>
          </a:prstGeom>
        </p:spPr>
      </p:pic>
    </p:spTree>
    <p:extLst>
      <p:ext uri="{BB962C8B-B14F-4D97-AF65-F5344CB8AC3E}">
        <p14:creationId xmlns:p14="http://schemas.microsoft.com/office/powerpoint/2010/main" val="131446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Educational attainment</a:t>
            </a:r>
          </a:p>
        </p:txBody>
      </p:sp>
      <p:pic>
        <p:nvPicPr>
          <p:cNvPr id="4" name="Content Placeholder 3">
            <a:extLst>
              <a:ext uri="{FF2B5EF4-FFF2-40B4-BE49-F238E27FC236}">
                <a16:creationId xmlns:a16="http://schemas.microsoft.com/office/drawing/2014/main" id="{C2CD3375-1FCA-4E37-A2DC-3F4F0A61BC89}"/>
              </a:ext>
            </a:extLst>
          </p:cNvPr>
          <p:cNvPicPr>
            <a:picLocks noGrp="1" noChangeAspect="1"/>
          </p:cNvPicPr>
          <p:nvPr>
            <p:ph idx="1"/>
          </p:nvPr>
        </p:nvPicPr>
        <p:blipFill>
          <a:blip r:embed="rId2"/>
          <a:stretch>
            <a:fillRect/>
          </a:stretch>
        </p:blipFill>
        <p:spPr>
          <a:xfrm>
            <a:off x="3484272" y="958835"/>
            <a:ext cx="8220047" cy="4977813"/>
          </a:xfrm>
          <a:prstGeom prst="rect">
            <a:avLst/>
          </a:prstGeom>
        </p:spPr>
      </p:pic>
    </p:spTree>
    <p:extLst>
      <p:ext uri="{BB962C8B-B14F-4D97-AF65-F5344CB8AC3E}">
        <p14:creationId xmlns:p14="http://schemas.microsoft.com/office/powerpoint/2010/main" val="20601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2BBF-47A0-49F1-831E-14FE53073440}"/>
              </a:ext>
            </a:extLst>
          </p:cNvPr>
          <p:cNvSpPr>
            <a:spLocks noGrp="1"/>
          </p:cNvSpPr>
          <p:nvPr>
            <p:ph type="title"/>
          </p:nvPr>
        </p:nvSpPr>
        <p:spPr/>
        <p:txBody>
          <a:bodyPr/>
          <a:lstStyle/>
          <a:p>
            <a:r>
              <a:rPr lang="en-US" dirty="0"/>
              <a:t>Poverty</a:t>
            </a:r>
          </a:p>
        </p:txBody>
      </p:sp>
      <p:sp>
        <p:nvSpPr>
          <p:cNvPr id="8" name="Content Placeholder 7">
            <a:extLst>
              <a:ext uri="{FF2B5EF4-FFF2-40B4-BE49-F238E27FC236}">
                <a16:creationId xmlns:a16="http://schemas.microsoft.com/office/drawing/2014/main" id="{C4CEE701-D3A8-45C3-A12E-2AF9269D3678}"/>
              </a:ext>
            </a:extLst>
          </p:cNvPr>
          <p:cNvSpPr>
            <a:spLocks noGrp="1"/>
          </p:cNvSpPr>
          <p:nvPr>
            <p:ph idx="1"/>
          </p:nvPr>
        </p:nvSpPr>
        <p:spPr/>
        <p:txBody>
          <a:bodyPr>
            <a:normAutofit fontScale="70000" lnSpcReduction="20000"/>
          </a:bodyPr>
          <a:lstStyle/>
          <a:p>
            <a:pPr algn="l"/>
            <a:r>
              <a:rPr lang="en-US" b="0" i="0" dirty="0">
                <a:solidFill>
                  <a:srgbClr val="4C4C4C"/>
                </a:solidFill>
                <a:effectLst/>
                <a:latin typeface="noto_serif"/>
              </a:rPr>
              <a:t>This indicator focuses on the total population and minors in poverty.</a:t>
            </a:r>
            <a:br>
              <a:rPr lang="en-US" b="0" i="0" dirty="0">
                <a:solidFill>
                  <a:srgbClr val="4C4C4C"/>
                </a:solidFill>
                <a:effectLst/>
                <a:latin typeface="noto_serif"/>
              </a:rPr>
            </a:br>
            <a:endParaRPr lang="en-US" b="0" i="0" dirty="0">
              <a:solidFill>
                <a:srgbClr val="4C4C4C"/>
              </a:solidFill>
              <a:effectLst/>
              <a:latin typeface="noto_serif"/>
            </a:endParaRPr>
          </a:p>
          <a:p>
            <a:pPr algn="l"/>
            <a:r>
              <a:rPr lang="en-US" b="0" i="0" dirty="0">
                <a:solidFill>
                  <a:srgbClr val="4C4C4C"/>
                </a:solidFill>
                <a:effectLst/>
                <a:latin typeface="noto_serif"/>
              </a:rPr>
              <a:t>The Census Bureau uses a set of money income thresholds that are based on the size of family and ages of the family members. If a family's total income is less than the family's threshold, then that family and every individual in it is considered in poverty. The official poverty thresholds do not vary geographically, but they are updated for inflation using the Consumer Price Index (CPI-U). The official poverty definition uses money income before taxes and does not include capital gains or noncash benefits (such as public housing, Medicaid, and food stamps). The current measure was developed as an indicator of the number and proportion of people with inadequate family incomes for needed consumption of food and other goods and services.</a:t>
            </a:r>
          </a:p>
          <a:p>
            <a:pPr algn="l"/>
            <a:r>
              <a:rPr lang="en-US" b="0" i="0" dirty="0">
                <a:solidFill>
                  <a:srgbClr val="4C4C4C"/>
                </a:solidFill>
                <a:effectLst/>
                <a:latin typeface="noto_serif"/>
              </a:rPr>
              <a:t>The poverty measure has been widely used for policy formation, program administration, analytical research, and general public understanding.</a:t>
            </a:r>
          </a:p>
          <a:p>
            <a:pPr algn="l"/>
            <a:r>
              <a:rPr lang="en-US" b="0" i="0" dirty="0">
                <a:solidFill>
                  <a:srgbClr val="4C4C4C"/>
                </a:solidFill>
                <a:effectLst/>
                <a:latin typeface="noto_serif"/>
              </a:rPr>
              <a:t>High poverty includes any county or region with 20% or more of its population living below the poverty line for any given year of interest.</a:t>
            </a:r>
          </a:p>
          <a:p>
            <a:pPr algn="l"/>
            <a:r>
              <a:rPr lang="en-US" b="0" i="0" dirty="0">
                <a:solidFill>
                  <a:srgbClr val="4C4C4C"/>
                </a:solidFill>
                <a:effectLst/>
                <a:latin typeface="noto_serif"/>
              </a:rPr>
              <a:t>As such, the number of high poverty counties or regions can grow and decline dramatically over the course of a few short years, depending upon the socioeconomic characteristics of these counties and the health of their state and national economies.</a:t>
            </a:r>
          </a:p>
          <a:p>
            <a:pPr algn="l"/>
            <a:r>
              <a:rPr lang="en-US" b="0" i="0" dirty="0">
                <a:solidFill>
                  <a:srgbClr val="4C4C4C"/>
                </a:solidFill>
                <a:effectLst/>
                <a:latin typeface="noto_serif"/>
              </a:rPr>
              <a:t>Child poverty serves as an early signal of the long-term well-being of the nation since it can impact such key outcomes as family stability, educational attainment and workforce success.</a:t>
            </a:r>
          </a:p>
          <a:p>
            <a:pPr algn="l"/>
            <a:r>
              <a:rPr lang="en-US" b="0" i="0" dirty="0">
                <a:solidFill>
                  <a:srgbClr val="4C4C4C"/>
                </a:solidFill>
                <a:effectLst/>
                <a:latin typeface="noto_serif"/>
              </a:rPr>
              <a:t>Following the Office of Management and Budget's (OMB's) Directive 14, the Census Bureau uses a set of money income thresholds that vary by family size and composition to determine who is in poverty. If the total income for a family or unrelated individual falls below the relevant poverty threshold, then the family (and every individual in it) or unrelated individual is considered in poverty.</a:t>
            </a:r>
          </a:p>
          <a:p>
            <a:endParaRPr lang="en-US" dirty="0"/>
          </a:p>
        </p:txBody>
      </p:sp>
    </p:spTree>
    <p:extLst>
      <p:ext uri="{BB962C8B-B14F-4D97-AF65-F5344CB8AC3E}">
        <p14:creationId xmlns:p14="http://schemas.microsoft.com/office/powerpoint/2010/main" val="2743211141"/>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CE6C3F3A6E0F4FBF9A4B13796A6236" ma:contentTypeVersion="16" ma:contentTypeDescription="Create a new document." ma:contentTypeScope="" ma:versionID="1e47e0df8212c0cbc3f5c3b03c672f38">
  <xsd:schema xmlns:xsd="http://www.w3.org/2001/XMLSchema" xmlns:xs="http://www.w3.org/2001/XMLSchema" xmlns:p="http://schemas.microsoft.com/office/2006/metadata/properties" xmlns:ns3="01206180-696c-404f-8209-45f8d54f87be" xmlns:ns4="353ab21a-6688-4f77-97e3-1c5e5564a6d8" targetNamespace="http://schemas.microsoft.com/office/2006/metadata/properties" ma:root="true" ma:fieldsID="95e93b406d957591fa68992591a885cc" ns3:_="" ns4:_="">
    <xsd:import namespace="01206180-696c-404f-8209-45f8d54f87be"/>
    <xsd:import namespace="353ab21a-6688-4f77-97e3-1c5e5564a6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06180-696c-404f-8209-45f8d54f8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3ab21a-6688-4f77-97e3-1c5e5564a6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1206180-696c-404f-8209-45f8d54f87be" xsi:nil="true"/>
  </documentManagement>
</p:properties>
</file>

<file path=customXml/itemProps1.xml><?xml version="1.0" encoding="utf-8"?>
<ds:datastoreItem xmlns:ds="http://schemas.openxmlformats.org/officeDocument/2006/customXml" ds:itemID="{6B72279D-D0DE-4D25-838F-81C851B1A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06180-696c-404f-8209-45f8d54f87be"/>
    <ds:schemaRef ds:uri="353ab21a-6688-4f77-97e3-1c5e5564a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D551A8-EF1A-42CB-938C-CCDE54F93C5A}">
  <ds:schemaRefs>
    <ds:schemaRef ds:uri="http://schemas.microsoft.com/sharepoint/v3/contenttype/forms"/>
  </ds:schemaRefs>
</ds:datastoreItem>
</file>

<file path=customXml/itemProps3.xml><?xml version="1.0" encoding="utf-8"?>
<ds:datastoreItem xmlns:ds="http://schemas.openxmlformats.org/officeDocument/2006/customXml" ds:itemID="{E45E5C77-2DB0-4AC8-8856-104F0741BDB9}">
  <ds:schemaRef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353ab21a-6688-4f77-97e3-1c5e5564a6d8"/>
    <ds:schemaRef ds:uri="01206180-696c-404f-8209-45f8d54f87be"/>
  </ds:schemaRefs>
</ds:datastoreItem>
</file>

<file path=docProps/app.xml><?xml version="1.0" encoding="utf-8"?>
<Properties xmlns="http://schemas.openxmlformats.org/officeDocument/2006/extended-properties" xmlns:vt="http://schemas.openxmlformats.org/officeDocument/2006/docPropsVTypes">
  <Template>TM03457475[[fn=Frame]]</Template>
  <TotalTime>439</TotalTime>
  <Words>1526</Words>
  <Application>Microsoft Office PowerPoint</Application>
  <PresentationFormat>Widescreen</PresentationFormat>
  <Paragraphs>77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Corbel</vt:lpstr>
      <vt:lpstr>Franklin Gothic Medium</vt:lpstr>
      <vt:lpstr>noto_serif</vt:lpstr>
      <vt:lpstr>open_sans</vt:lpstr>
      <vt:lpstr>Wingdings 2</vt:lpstr>
      <vt:lpstr>Frame</vt:lpstr>
      <vt:lpstr>  Comprehensive Economic Development Strategy (CEDS) Data  for ECIRPD </vt:lpstr>
      <vt:lpstr>ECI demographics</vt:lpstr>
      <vt:lpstr>Population </vt:lpstr>
      <vt:lpstr>Population pyramid</vt:lpstr>
      <vt:lpstr>Labor and Commutesheds</vt:lpstr>
      <vt:lpstr>Laborshed</vt:lpstr>
      <vt:lpstr>Commuteshed</vt:lpstr>
      <vt:lpstr>Educational attainment</vt:lpstr>
      <vt:lpstr>Poverty</vt:lpstr>
      <vt:lpstr>Poverty</vt:lpstr>
      <vt:lpstr>Regional economic data</vt:lpstr>
      <vt:lpstr>Economic Resilience</vt:lpstr>
      <vt:lpstr>Industry clusters</vt:lpstr>
      <vt:lpstr>Industry clusters</vt:lpstr>
      <vt:lpstr>Industry clusters</vt:lpstr>
      <vt:lpstr>Industry clusters to watch</vt:lpstr>
      <vt:lpstr>Advanced manufacturing clusters</vt:lpstr>
      <vt:lpstr>Manufacturing clusters to watch</vt:lpstr>
      <vt:lpstr>Occupation clusters</vt:lpstr>
      <vt:lpstr>Occupation clusters</vt:lpstr>
      <vt:lpstr>Occupation clusters</vt:lpstr>
      <vt:lpstr>Occupation clusters to watch</vt:lpstr>
      <vt:lpstr>Supply chain gaps</vt:lpstr>
      <vt:lpstr>Supply chain gaps</vt:lpstr>
      <vt:lpstr>Supply Chain Gaps</vt:lpstr>
      <vt:lpstr>Data 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Economic Development Strategy (CEDS) Data  for ECIRPD</dc:title>
  <dc:creator>Cruz-Porter, Annie K</dc:creator>
  <cp:lastModifiedBy>Cruz-Porter, Annie K</cp:lastModifiedBy>
  <cp:revision>6</cp:revision>
  <dcterms:created xsi:type="dcterms:W3CDTF">2024-08-12T12:57:22Z</dcterms:created>
  <dcterms:modified xsi:type="dcterms:W3CDTF">2024-08-12T20:16:32Z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0x0101004ACE6C3F3A6E0F4FBF9A4B13796A6236</vt:lpwstr>
  </property>
</Properties>
</file>